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332" r:id="rId4"/>
    <p:sldId id="339" r:id="rId5"/>
    <p:sldId id="343" r:id="rId6"/>
    <p:sldId id="333" r:id="rId7"/>
    <p:sldId id="320" r:id="rId8"/>
    <p:sldId id="368" r:id="rId9"/>
    <p:sldId id="344" r:id="rId10"/>
    <p:sldId id="306" r:id="rId11"/>
    <p:sldId id="334" r:id="rId12"/>
    <p:sldId id="372" r:id="rId13"/>
    <p:sldId id="370" r:id="rId14"/>
    <p:sldId id="371" r:id="rId15"/>
    <p:sldId id="345" r:id="rId16"/>
    <p:sldId id="307" r:id="rId17"/>
    <p:sldId id="356" r:id="rId18"/>
    <p:sldId id="346" r:id="rId19"/>
    <p:sldId id="359" r:id="rId20"/>
    <p:sldId id="358" r:id="rId21"/>
    <p:sldId id="360" r:id="rId22"/>
    <p:sldId id="357" r:id="rId23"/>
    <p:sldId id="361" r:id="rId24"/>
    <p:sldId id="347" r:id="rId25"/>
    <p:sldId id="349" r:id="rId26"/>
    <p:sldId id="350" r:id="rId27"/>
    <p:sldId id="353" r:id="rId28"/>
    <p:sldId id="351" r:id="rId29"/>
    <p:sldId id="352" r:id="rId30"/>
    <p:sldId id="354" r:id="rId31"/>
    <p:sldId id="363" r:id="rId32"/>
    <p:sldId id="348" r:id="rId33"/>
    <p:sldId id="365" r:id="rId34"/>
    <p:sldId id="355" r:id="rId35"/>
    <p:sldId id="335" r:id="rId36"/>
    <p:sldId id="367" r:id="rId37"/>
    <p:sldId id="366" r:id="rId38"/>
    <p:sldId id="310" r:id="rId39"/>
    <p:sldId id="364" r:id="rId40"/>
    <p:sldId id="313" r:id="rId41"/>
    <p:sldId id="274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2101" autoAdjust="0"/>
  </p:normalViewPr>
  <p:slideViewPr>
    <p:cSldViewPr>
      <p:cViewPr varScale="1">
        <p:scale>
          <a:sx n="68" d="100"/>
          <a:sy n="68" d="100"/>
        </p:scale>
        <p:origin x="8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E62A8-2CDC-4BC7-9ABF-7F21EF2DB1A1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D76D4-A0EA-461E-BBE3-9DC3E3A91B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599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D76D4-A0EA-461E-BBE3-9DC3E3A91B3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896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D76D4-A0EA-461E-BBE3-9DC3E3A91B30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62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D76D4-A0EA-461E-BBE3-9DC3E3A91B30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60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zhma.com/Kezhemskoe-zemlyachestv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g"/><Relationship Id="rId7" Type="http://schemas.openxmlformats.org/officeDocument/2006/relationships/image" Target="../media/image79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g"/><Relationship Id="rId9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130425"/>
            <a:ext cx="7846640" cy="137058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ОТЧЁТ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работе 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Красноярской региональной общественной организации 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сохранению культуры 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русских старожилов Сибири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«КЕЖЕМСКОЕ ЗЕМЛЯЧЕСТВО»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2016 год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32656"/>
            <a:ext cx="7776864" cy="619268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6" y="0"/>
            <a:ext cx="9137754" cy="98072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МЕРОПРИЯТИЯ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Подготовка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проведение ежегодных встреч земляческих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групп:</a:t>
            </a: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Заимка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Дворец,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Проспихино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Кежма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(март-апрель 2016)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060848"/>
            <a:ext cx="5916149" cy="4437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5064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8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130"/>
          </a:xfrm>
          <a:solidFill>
            <a:srgbClr val="92D050"/>
          </a:solidFill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2.4. </a:t>
            </a:r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 в </a:t>
            </a:r>
            <a:r>
              <a:rPr lang="ru-RU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Кодинск</a:t>
            </a: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инициативе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Кежемского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землячества и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поддержке главы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Кежемского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А.И.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Шишкина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marL="0" indent="0" algn="ctr">
              <a:buNone/>
            </a:pPr>
            <a:r>
              <a:rPr lang="ru-RU" sz="2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16-19.03.2016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марта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ангарцами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участниками клуба «</a:t>
            </a:r>
            <a:r>
              <a:rPr lang="ru-RU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Пановское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землячество» (</a:t>
            </a:r>
            <a:r>
              <a:rPr lang="ru-RU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Кежемский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историко-этнографический музей имени </a:t>
            </a:r>
            <a:endParaRPr lang="ru-RU" sz="20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Ю.С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Кулаковой); 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А.И. 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Шишкиным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 Смирнова для старшеклассников 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нематериальном наследии Нижнего </a:t>
            </a:r>
            <a:r>
              <a:rPr lang="ru-RU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Приангарья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ДК «Рассвет» 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и обсуждение 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фильмов).</a:t>
            </a:r>
            <a:endParaRPr lang="ru-RU" sz="2000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марта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Чадобец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планируемое место размещения Музея под открытым небом и посещение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Заледеевской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школы;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стреча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юными журналистами 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(г.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Кодинск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ЦДОД); в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стреча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ангарцами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endParaRPr lang="ru-RU" sz="1800" dirty="0" smtClean="0"/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поездки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 чел.): </a:t>
            </a:r>
          </a:p>
          <a:p>
            <a:pPr marL="0" indent="0" algn="ctr">
              <a:buNone/>
            </a:pP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Кежемское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землячество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чел.), Студия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Гришакова «САГА»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чел.), </a:t>
            </a: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Кино-видеостудия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«АРХИПЕЛАГ» (1 чел.), СФУ (3 чел.)</a:t>
            </a:r>
          </a:p>
          <a:p>
            <a:pPr marL="0" indent="0">
              <a:buNone/>
            </a:pP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18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0" y="0"/>
            <a:ext cx="9135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30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1" y="0"/>
            <a:ext cx="9144000" cy="266482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3677"/>
            <a:ext cx="6218592" cy="41688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27" y="2636912"/>
            <a:ext cx="2883073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89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068960"/>
            <a:ext cx="2051720" cy="14508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5"/>
            <a:ext cx="7239863" cy="45038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4505360"/>
            <a:ext cx="3565644" cy="23794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984" y="4504550"/>
            <a:ext cx="3353071" cy="23695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564" y="6718"/>
            <a:ext cx="2090194" cy="14780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/>
          <a:stretch/>
        </p:blipFill>
        <p:spPr>
          <a:xfrm>
            <a:off x="6105378" y="4509120"/>
            <a:ext cx="3038622" cy="23348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3"/>
          <a:stretch/>
        </p:blipFill>
        <p:spPr>
          <a:xfrm>
            <a:off x="7092280" y="1484785"/>
            <a:ext cx="2067486" cy="169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70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130"/>
          </a:xfrm>
          <a:solidFill>
            <a:srgbClr val="92D050"/>
          </a:solidFill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2.5.</a:t>
            </a: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вечер Николая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Попова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ЦКИ,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04.05.2016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2.6.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Концерт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любви к людям и Богу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(2)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 и священник Валерий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Логачёв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Оренбургская область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ctr">
              <a:buNone/>
            </a:pP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Кодинск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ДК «Рассвет», 05.06.2016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о. Питирим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 Покрова Пресвятой Богородицы, г.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Кодинск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577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МЕРОПРИЯТИЯ ЗЕМЛЯЧЕСТВА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580" y="972732"/>
            <a:ext cx="9144000" cy="5877272"/>
          </a:xfrm>
          <a:solidFill>
            <a:srgbClr val="FFC000"/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2.7. </a:t>
            </a:r>
            <a:r>
              <a:rPr lang="en-US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Фестиваль </a:t>
            </a:r>
            <a:r>
              <a:rPr lang="ru-RU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 старожильческой </a:t>
            </a:r>
            <a:r>
              <a:rPr lang="ru-RU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</a:p>
          <a:p>
            <a:pPr marL="0" indent="0" algn="ctr">
              <a:buNone/>
            </a:pP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Красноярск/</a:t>
            </a:r>
            <a:r>
              <a:rPr lang="ru-RU" sz="8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Кодинск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8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Чадобец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24.05.2016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04.06.2016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Программа 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(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</a:t>
            </a: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ЦКИ):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Кежемском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и деятельности землячества. </a:t>
            </a:r>
            <a:endParaRPr lang="ru-RU" sz="8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фольклорный ансамбль «Живая старина» (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рук. И.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Горев), фольклорный ансамбль «Сибирская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вечора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рук. В.М.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Дудинский), детская студия «Верба» (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рук. И.Н.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Черноусова), студия «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Баколье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рук. Е.В.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Горева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коллектив Красноярского педагогического колледжа имени А.М. Горького «Шкатулочки» (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рук. Л.Е.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Харченко), автор-исполнитель 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Попов. Ведущая концертной программы 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А.Н.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Атаева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учредитель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Кежемского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землячества, член Совета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Кежемского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землячества. </a:t>
            </a:r>
            <a:endParaRPr lang="ru-RU" sz="8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Дегустация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блюд традиционной русской старожильческой кухни: пироги (рыбный, с брусникой, черёмуховый, шаньги), запечённые ельцы, заливная щука, творожники с брусникой,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бурдук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8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освоению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вечёрочных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хороводно-игровых 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песен.</a:t>
            </a: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…………………………………………………………………………..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выпуск рекламной продукции </a:t>
            </a:r>
            <a:endParaRPr lang="ru-RU" sz="8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3523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48"/>
            <a:ext cx="9124203" cy="6843152"/>
          </a:xfrm>
        </p:spPr>
      </p:pic>
    </p:spTree>
    <p:extLst>
      <p:ext uri="{BB962C8B-B14F-4D97-AF65-F5344CB8AC3E}">
        <p14:creationId xmlns:p14="http://schemas.microsoft.com/office/powerpoint/2010/main" val="1087035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МЕРОПРИЯТИЯ ЗЕМЛЯЧЕСТВА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580" y="972732"/>
            <a:ext cx="9144000" cy="5877272"/>
          </a:xfrm>
          <a:solidFill>
            <a:srgbClr val="FFC000"/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2.7. </a:t>
            </a:r>
            <a:r>
              <a:rPr lang="en-US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Фестиваль </a:t>
            </a:r>
            <a:r>
              <a:rPr lang="ru-RU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 старожильческой </a:t>
            </a:r>
            <a:r>
              <a:rPr lang="ru-RU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</a:p>
          <a:p>
            <a:pPr marL="0" indent="0" algn="ctr">
              <a:buNone/>
            </a:pP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Красноярск/</a:t>
            </a:r>
            <a:r>
              <a:rPr lang="ru-RU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Кодинск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Чадобец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24.05.2016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04.06.2016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июня (</a:t>
            </a:r>
            <a:r>
              <a:rPr lang="ru-RU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Кодинск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Чадобец</a:t>
            </a: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ru-RU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Кежемском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и деятельности землячества.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ангарскому костюму (З.В. Ендржеевская, преподаватель Красноярского колледжа искусств имени Иванова-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Радкевича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стреча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 Смирнова, магистранта, преподавателя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ИФиЯК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СФУ, председателя молодёжного объединения «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Кежемского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землячества», с 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молодёжью.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Чадобец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селу, в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археологическая. </a:t>
            </a:r>
            <a:endParaRPr lang="ru-RU" sz="8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Вечерняя 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ДК «Рассвет» (г.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Кодинск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 Пясецкого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(Красноярский государственный педагогический университет имени В.П. Астафьева): об истории археологических раскопок в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Кежемском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районе. 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документального фильма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Родченковой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(с.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Богучаны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«Гидрограф, я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Cтекольный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фольклорный ансамбль «Живая старина» (руководитель И. Горев), 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«Русская песня» (с. </a:t>
            </a:r>
            <a:r>
              <a:rPr lang="ru-RU" sz="8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Богучаны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автор-исполнитель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Попов. Ведущая концертной программы – А.Н. </a:t>
            </a:r>
            <a:r>
              <a:rPr lang="ru-RU" sz="8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Атаева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освоению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вечёрочных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хороводно-игровых 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школьников и педагогов за вклад в изучение истории Малой Родины</a:t>
            </a:r>
            <a:endParaRPr lang="ru-RU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81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548680"/>
            <a:ext cx="4978896" cy="86895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4" y="35100"/>
            <a:ext cx="6331632" cy="42210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01" y="3972134"/>
            <a:ext cx="4328799" cy="2885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0" y="3501008"/>
            <a:ext cx="5035488" cy="3356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7" r="5008"/>
          <a:stretch/>
        </p:blipFill>
        <p:spPr>
          <a:xfrm>
            <a:off x="-1" y="0"/>
            <a:ext cx="2772855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05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en-US" sz="2700" dirty="0" smtClean="0">
                <a:solidFill>
                  <a:schemeClr val="bg1"/>
                </a:solidFill>
              </a:rPr>
              <a:t>I.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ПОЗИЦИОНИРОВАНИЕ ЗЕМЛЯЧЕСТВА</a:t>
            </a: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5004046" y="4797152"/>
            <a:ext cx="36724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Кова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  <a:solidFill>
            <a:srgbClr val="FFC000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и развитие связей с СО НКО,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 организациями: </a:t>
            </a:r>
          </a:p>
          <a:p>
            <a:pPr marL="0" indent="0" algn="ctr">
              <a:buNone/>
            </a:pP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кино А. Гришакова «САГА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Кино-видеостудия «Архипелаг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КРОО по развитию русских традиций и сибирской самобытности «Живая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СтАрина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филологии и языковой коммуникации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СФУ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Литературная гостиная «Светоч» (ДК 1 Мая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Региональное отделение ВСД (Всероссийское созидательное движение) «Русский лад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Красноярское общество «Мемориал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Красноярская краевая белорусская национально-культурная автономия «Беларусь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65" y="3558019"/>
            <a:ext cx="4985135" cy="33234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0153"/>
            <a:ext cx="5184576" cy="388843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422" y="0"/>
            <a:ext cx="4820292" cy="361521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-2003" t="10487" r="2003"/>
          <a:stretch/>
        </p:blipFill>
        <p:spPr>
          <a:xfrm>
            <a:off x="-108520" y="0"/>
            <a:ext cx="4392488" cy="360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83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4896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829"/>
            <a:ext cx="4283968" cy="2016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832846"/>
            <a:ext cx="4845964" cy="202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96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13891" b="12170"/>
          <a:stretch/>
        </p:blipFill>
        <p:spPr>
          <a:xfrm>
            <a:off x="0" y="3645025"/>
            <a:ext cx="4943372" cy="3212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t="1181" r="39838" b="1998"/>
          <a:stretch/>
        </p:blipFill>
        <p:spPr>
          <a:xfrm>
            <a:off x="-7607" y="0"/>
            <a:ext cx="1691680" cy="3645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"/>
          <a:stretch/>
        </p:blipFill>
        <p:spPr>
          <a:xfrm>
            <a:off x="4586379" y="3609756"/>
            <a:ext cx="4557621" cy="32482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561" y="188640"/>
            <a:ext cx="1874439" cy="324036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2"/>
          <a:stretch/>
        </p:blipFill>
        <p:spPr>
          <a:xfrm>
            <a:off x="1619672" y="0"/>
            <a:ext cx="5724128" cy="3645024"/>
          </a:xfrm>
        </p:spPr>
      </p:pic>
    </p:spTree>
    <p:extLst>
      <p:ext uri="{BB962C8B-B14F-4D97-AF65-F5344CB8AC3E}">
        <p14:creationId xmlns:p14="http://schemas.microsoft.com/office/powerpoint/2010/main" val="3397686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9890"/>
          <a:stretch/>
        </p:blipFill>
        <p:spPr>
          <a:xfrm>
            <a:off x="-18139" y="188640"/>
            <a:ext cx="9168405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82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МЕРОПРИЯТИЯ ЗЕМЛЯЧЕСТВА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580" y="972732"/>
            <a:ext cx="9144000" cy="5877272"/>
          </a:xfrm>
          <a:solidFill>
            <a:srgbClr val="FFC000"/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2.8. День благодарения Малой Родины </a:t>
            </a:r>
          </a:p>
          <a:p>
            <a:pPr marL="0" indent="0" algn="ctr">
              <a:buNone/>
            </a:pP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Дивногорск, 29-30.10.2016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29 октября 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ЦКИ):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Кежемском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и деятельности землячества.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освоению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вечёрочных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хороводно-игровых песен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Чествование земляков: старшее поколение, активисты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(25 чел.). </a:t>
            </a:r>
            <a:endParaRPr lang="ru-RU" sz="8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программа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фольклорный 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«Живая старина»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Красноярский государственный ансамбль песни «</a:t>
            </a:r>
            <a:r>
              <a:rPr lang="ru-RU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КрасА</a:t>
            </a: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</a:t>
            </a:r>
            <a:r>
              <a:rPr lang="ru-RU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ангарцев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А.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Атаева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 Мамаева, Н. Попов; 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потомков 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известных ангарских династий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Иван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Пиндюров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(Карнауховы-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Гомозовы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Генрих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Радаев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Даша 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Черных. </a:t>
            </a: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концерта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Л.Ф. Черепнина, директор Красноярского ансамбля танца Сибири имени М. Годенко</a:t>
            </a: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Дегустация традиционных ангарских блюд: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рыба заливная и солёная, пироги черёмуховые и брусничные, творожники, </a:t>
            </a:r>
            <a:r>
              <a:rPr lang="ru-RU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бурдук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тальниковый чай.</a:t>
            </a: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………………………………………………………………………..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выпуск рекламной продукции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сопровождение </a:t>
            </a:r>
          </a:p>
          <a:p>
            <a:pPr marL="0" indent="0">
              <a:buNone/>
            </a:pP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874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90271" y="3217703"/>
            <a:ext cx="4853729" cy="36402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4021" cy="35730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5091"/>
            <a:ext cx="4710545" cy="3532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09" y="0"/>
            <a:ext cx="4475990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06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4" y="-1"/>
            <a:ext cx="9158924" cy="68691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6149" y="4434089"/>
            <a:ext cx="3227851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51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7862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8640"/>
            <a:ext cx="3851846" cy="288888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0498" cy="37444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/>
          <a:stretch/>
        </p:blipFill>
        <p:spPr>
          <a:xfrm>
            <a:off x="3347863" y="3300853"/>
            <a:ext cx="5803061" cy="35571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77072"/>
            <a:ext cx="3331499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8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5695" t="4610" r="31314" b="3994"/>
          <a:stretch/>
        </p:blipFill>
        <p:spPr>
          <a:xfrm>
            <a:off x="5004048" y="3026826"/>
            <a:ext cx="2419353" cy="38610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5" t="16897" r="27978"/>
          <a:stretch/>
        </p:blipFill>
        <p:spPr>
          <a:xfrm flipH="1">
            <a:off x="0" y="0"/>
            <a:ext cx="2051720" cy="29059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33435"/>
          <a:stretch/>
        </p:blipFill>
        <p:spPr>
          <a:xfrm>
            <a:off x="7372211" y="2996951"/>
            <a:ext cx="1786597" cy="38962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9" b="11827"/>
          <a:stretch/>
        </p:blipFill>
        <p:spPr>
          <a:xfrm>
            <a:off x="1" y="3356992"/>
            <a:ext cx="5872188" cy="35010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7805"/>
          <a:stretch/>
        </p:blipFill>
        <p:spPr>
          <a:xfrm>
            <a:off x="2005034" y="0"/>
            <a:ext cx="7130865" cy="3356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2132856"/>
            <a:ext cx="2051720" cy="20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50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97" y="0"/>
            <a:ext cx="4441703" cy="333127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3501008"/>
            <a:ext cx="4471629" cy="33537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49817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7" y="3316074"/>
            <a:ext cx="4704523" cy="3528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5245697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20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ПОЗИЦИОНИРОВАНИЕ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Участие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мероприятиях: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и русская литература как фактор 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культурной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интеграции Русского мира». 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 Ангарского проекта </a:t>
            </a: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 О.В.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Фельде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СФУ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14-16.09.2016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54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" y="8634"/>
            <a:ext cx="9135652" cy="57332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/>
          <a:stretch/>
        </p:blipFill>
        <p:spPr>
          <a:xfrm>
            <a:off x="3923928" y="5214355"/>
            <a:ext cx="5220072" cy="16436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23646"/>
            <a:ext cx="3923928" cy="166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61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27863" cy="60486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0" r="8441"/>
          <a:stretch/>
        </p:blipFill>
        <p:spPr>
          <a:xfrm>
            <a:off x="251520" y="5661248"/>
            <a:ext cx="1411609" cy="107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48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МЕРОПРИЯТИЯ ЗЕМЛЯЧЕСТВА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580" y="972732"/>
            <a:ext cx="9144000" cy="5877272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2.8. День благодарения Малой Родины 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Дивногорск, 29-30.10.2016</a:t>
            </a:r>
          </a:p>
          <a:p>
            <a:pPr marL="0" indent="0" algn="ctr">
              <a:buNone/>
            </a:pPr>
            <a:endParaRPr lang="ru-RU" sz="2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30 октября 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(Дивногорск,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Свято-Знаменский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храм):</a:t>
            </a:r>
          </a:p>
          <a:p>
            <a:pPr marL="0" indent="0" algn="ctr">
              <a:buNone/>
            </a:pP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олебен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память о Малой Родине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ангарцев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кскурсия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Свято-Знаменскому приходу, 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ыступление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ансамбля «Здравица», 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ай-пауза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трапезной. 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подарочных наборов участникам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4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959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2862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8975"/>
          <a:stretch/>
        </p:blipFill>
        <p:spPr>
          <a:xfrm>
            <a:off x="4644008" y="4629683"/>
            <a:ext cx="4499992" cy="2228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52425"/>
            <a:ext cx="4644008" cy="223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32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" y="260648"/>
            <a:ext cx="9144245" cy="6408712"/>
          </a:xfrm>
        </p:spPr>
      </p:pic>
    </p:spTree>
    <p:extLst>
      <p:ext uri="{BB962C8B-B14F-4D97-AF65-F5344CB8AC3E}">
        <p14:creationId xmlns:p14="http://schemas.microsoft.com/office/powerpoint/2010/main" val="495825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4122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МЕРОПРИЯТИЯ ЗЕМЛЯЧЕСТВА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2.9.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Молодёжного объединения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Кежемского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землячества</a:t>
            </a:r>
          </a:p>
          <a:p>
            <a:pPr marL="0" indent="0" algn="ctr">
              <a:buNone/>
            </a:pP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Совета национальных молодёжных объединений (СНМО)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Кубке наций по волейболу имени В.Я.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Сикорского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футбольном турнире в День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Кубке наций по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футболу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Межнациональном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брейн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-ринге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Молодёжном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межнациональном слёте «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Межнациональном фестивале «Молодёжное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содружество»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межнациональном фестивале «Культурный диалог глазами молодёжи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деятельность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719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1" y="3158970"/>
            <a:ext cx="4932040" cy="36990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932091" cy="3292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477" y="-641"/>
            <a:ext cx="4225523" cy="2781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2380049"/>
            <a:ext cx="4211960" cy="22174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4474299"/>
            <a:ext cx="4211960" cy="237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4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7760"/>
            <a:ext cx="2878350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51"/>
            <a:ext cx="9144000" cy="47789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725144"/>
            <a:ext cx="3129680" cy="213285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0137"/>
          <a:stretch/>
        </p:blipFill>
        <p:spPr>
          <a:xfrm>
            <a:off x="5980412" y="4726745"/>
            <a:ext cx="3163588" cy="2131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78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РЕКЛАМНО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ИНФОРМАЦИОННАЯ ДЕЯТЕЛЬНОСТЬ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обеспечение деятельности землячества (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землячества,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соцсети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интернет-ресурсы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u="sng" dirty="0">
                <a:solidFill>
                  <a:srgbClr val="C00000"/>
                </a:solidFill>
                <a:hlinkClick r:id="rId3"/>
              </a:rPr>
              <a:t>www</a:t>
            </a:r>
            <a:r>
              <a:rPr lang="ru-RU" sz="1800" u="sng" dirty="0">
                <a:solidFill>
                  <a:srgbClr val="C00000"/>
                </a:solidFill>
                <a:hlinkClick r:id="rId3"/>
              </a:rPr>
              <a:t>.</a:t>
            </a:r>
            <a:r>
              <a:rPr lang="en-US" sz="1800" u="sng" dirty="0" err="1">
                <a:solidFill>
                  <a:srgbClr val="C00000"/>
                </a:solidFill>
                <a:hlinkClick r:id="rId3"/>
              </a:rPr>
              <a:t>kezhma</a:t>
            </a:r>
            <a:r>
              <a:rPr lang="ru-RU" sz="1800" u="sng" dirty="0">
                <a:solidFill>
                  <a:srgbClr val="C00000"/>
                </a:solidFill>
                <a:hlinkClick r:id="rId3"/>
              </a:rPr>
              <a:t>.</a:t>
            </a:r>
            <a:r>
              <a:rPr lang="en-US" sz="1800" u="sng" dirty="0">
                <a:solidFill>
                  <a:srgbClr val="C00000"/>
                </a:solidFill>
                <a:hlinkClick r:id="rId3"/>
              </a:rPr>
              <a:t>com</a:t>
            </a:r>
            <a:r>
              <a:rPr lang="ru-RU" sz="1800" u="sng" dirty="0">
                <a:solidFill>
                  <a:srgbClr val="C00000"/>
                </a:solidFill>
                <a:hlinkClick r:id="rId3"/>
              </a:rPr>
              <a:t>/</a:t>
            </a:r>
            <a:r>
              <a:rPr lang="en-US" sz="1800" u="sng" dirty="0" err="1">
                <a:solidFill>
                  <a:srgbClr val="C00000"/>
                </a:solidFill>
                <a:hlinkClick r:id="rId3"/>
              </a:rPr>
              <a:t>Kezhemskoe</a:t>
            </a:r>
            <a:r>
              <a:rPr lang="ru-RU" sz="1800" u="sng" dirty="0" smtClean="0">
                <a:solidFill>
                  <a:srgbClr val="C00000"/>
                </a:solidFill>
                <a:hlinkClick r:id="rId3"/>
              </a:rPr>
              <a:t>-</a:t>
            </a:r>
            <a:r>
              <a:rPr lang="en-US" sz="1800" u="sng" dirty="0" err="1" smtClean="0">
                <a:solidFill>
                  <a:srgbClr val="C00000"/>
                </a:solidFill>
                <a:hlinkClick r:id="rId3"/>
              </a:rPr>
              <a:t>zemlyachestvo</a:t>
            </a:r>
            <a:r>
              <a:rPr lang="ru-RU" sz="1800" dirty="0">
                <a:solidFill>
                  <a:srgbClr val="C00000"/>
                </a:solidFill>
              </a:rPr>
              <a:t>; http://www.ddn24.ru; </a:t>
            </a:r>
            <a:endParaRPr lang="ru-RU" sz="18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«</a:t>
            </a:r>
            <a:r>
              <a:rPr lang="ru-RU" sz="1800" dirty="0">
                <a:solidFill>
                  <a:srgbClr val="C00000"/>
                </a:solidFill>
              </a:rPr>
              <a:t>Одноклассники», «</a:t>
            </a:r>
            <a:r>
              <a:rPr lang="ru-RU" sz="1800" dirty="0" err="1">
                <a:solidFill>
                  <a:srgbClr val="C00000"/>
                </a:solidFill>
              </a:rPr>
              <a:t>ВКонтакте</a:t>
            </a:r>
            <a:r>
              <a:rPr lang="ru-RU" sz="1800" dirty="0">
                <a:solidFill>
                  <a:srgbClr val="C00000"/>
                </a:solidFill>
              </a:rPr>
              <a:t>», </a:t>
            </a:r>
            <a:r>
              <a:rPr lang="en-US" sz="1800" dirty="0">
                <a:solidFill>
                  <a:srgbClr val="C00000"/>
                </a:solidFill>
              </a:rPr>
              <a:t>Facebook</a:t>
            </a:r>
            <a:r>
              <a:rPr lang="ru-RU" sz="1800" dirty="0">
                <a:solidFill>
                  <a:srgbClr val="C00000"/>
                </a:solidFill>
              </a:rPr>
              <a:t> и др.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 Публикации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деятельности землячества в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СМИ: 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Красноярский рабочий»,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Красноярская газета», 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Советское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Приангарье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ж. «Этно-Мир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(6 статей); 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интервью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«Радио России» (Красноярск)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рекламной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52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9" y="0"/>
            <a:ext cx="308610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5" y="0"/>
            <a:ext cx="308113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0"/>
            <a:ext cx="3053372" cy="43024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301208"/>
            <a:ext cx="1512168" cy="10567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21088"/>
            <a:ext cx="1473583" cy="10297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26" y="4509120"/>
            <a:ext cx="1545644" cy="108012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821255"/>
            <a:ext cx="1483574" cy="10367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03" y="5639560"/>
            <a:ext cx="1532205" cy="10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71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156" y="-109163"/>
            <a:ext cx="9167156" cy="104035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 Участие в фестивалях: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 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фестиваль «Русский Лад» 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Н.В. Попова (номинация «Авторская песня»)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степени за творческое участие в фестивале </a:t>
            </a:r>
            <a:endParaRPr lang="ru-RU" sz="2200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пропаганду русской литературы </a:t>
            </a:r>
          </a:p>
          <a:p>
            <a:pPr marL="0" indent="0" algn="ctr">
              <a:buNone/>
            </a:pPr>
            <a:r>
              <a:rPr lang="ru-RU" sz="2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ДК Кировский, </a:t>
            </a:r>
            <a:r>
              <a:rPr lang="ru-RU" sz="2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19.05.2016</a:t>
            </a:r>
          </a:p>
          <a:p>
            <a:pPr marL="0" indent="0" algn="ctr">
              <a:buNone/>
            </a:pPr>
            <a:endParaRPr lang="ru-RU" sz="2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Красноярский международный </a:t>
            </a: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кинофестиваль, </a:t>
            </a:r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посвящённый 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кино, </a:t>
            </a:r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«Сибирская Атлантида</a:t>
            </a: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фильм </a:t>
            </a: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 </a:t>
            </a:r>
            <a:r>
              <a:rPr lang="ru-RU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Стыценко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(Москва) «В круге четвёртом» (2015</a:t>
            </a: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</a:t>
            </a:r>
            <a:r>
              <a:rPr lang="ru-RU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Бывшевой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(Иркутск) «Уходящие голоса» (2015) </a:t>
            </a: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2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</a:t>
            </a:r>
            <a:r>
              <a:rPr lang="ru-RU" sz="2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искусств, </a:t>
            </a:r>
            <a:r>
              <a:rPr lang="ru-RU" sz="2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13-14.10.2016</a:t>
            </a:r>
            <a:endParaRPr lang="ru-RU" sz="2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209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  <a:solidFill>
            <a:srgbClr val="FF0000"/>
          </a:solidFill>
        </p:spPr>
        <p:txBody>
          <a:bodyPr/>
          <a:lstStyle/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 Прием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члены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Кежемского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4.2.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заседаний Совета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Кежемского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землячества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875743"/>
            <a:ext cx="4032448" cy="3245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567073"/>
            <a:ext cx="3032422" cy="1931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596261"/>
            <a:ext cx="3040795" cy="186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26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464402"/>
          </a:xfrm>
        </p:spPr>
      </p:pic>
    </p:spTree>
    <p:extLst>
      <p:ext uri="{BB962C8B-B14F-4D97-AF65-F5344CB8AC3E}">
        <p14:creationId xmlns:p14="http://schemas.microsoft.com/office/powerpoint/2010/main" val="137455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980728"/>
            <a:ext cx="2520280" cy="360040"/>
          </a:xfrm>
        </p:spPr>
        <p:txBody>
          <a:bodyPr>
            <a:normAutofit fontScale="90000"/>
          </a:bodyPr>
          <a:lstStyle/>
          <a:p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568952" cy="6897766"/>
          </a:xfrm>
        </p:spPr>
      </p:pic>
    </p:spTree>
    <p:extLst>
      <p:ext uri="{BB962C8B-B14F-4D97-AF65-F5344CB8AC3E}">
        <p14:creationId xmlns:p14="http://schemas.microsoft.com/office/powerpoint/2010/main" val="4097806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1276"/>
            <a:ext cx="9144000" cy="10527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1.4. Участие в семинарах:</a:t>
            </a:r>
          </a:p>
          <a:p>
            <a:pPr marL="0" indent="0" algn="ctr">
              <a:buNone/>
            </a:pPr>
            <a:endPara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сотрудников СО НКО 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 на все 100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Дом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офицеров, 12.08.2016 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«Проблемы формирования гражданского общества. Социальное партнёрство. Межсекторное взаимодействие: современные подходы, лучшие практики и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технологии»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Дом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дружбы народов Красноярского края, 26.10.2016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726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6" y="0"/>
            <a:ext cx="9144000" cy="1052736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472608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3-го дополнительного тиража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</a:t>
            </a: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Живёт облик родины с нами»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привлечённые денежные средства -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Н.В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Н. В.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Поповых)</a:t>
            </a:r>
          </a:p>
          <a:p>
            <a:pPr marL="0" indent="0">
              <a:buNone/>
            </a:pP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дополнительного тиража книги </a:t>
            </a: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Новосёловой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«Песни старой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Кежмы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(300 экз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краудффандинг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стала лауреатом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Всероссийского смотра информационной деятельности домов (центров) </a:t>
            </a: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творчества</a:t>
            </a:r>
          </a:p>
          <a:p>
            <a:pPr marL="0" indent="0">
              <a:buNone/>
            </a:pP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материалов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Книги-2 о Малой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Родине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201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6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4" y="260648"/>
            <a:ext cx="9139420" cy="6269866"/>
          </a:xfrm>
        </p:spPr>
      </p:pic>
    </p:spTree>
    <p:extLst>
      <p:ext uri="{BB962C8B-B14F-4D97-AF65-F5344CB8AC3E}">
        <p14:creationId xmlns:p14="http://schemas.microsoft.com/office/powerpoint/2010/main" val="9429935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3451</TotalTime>
  <Words>1220</Words>
  <Application>Microsoft Office PowerPoint</Application>
  <PresentationFormat>Экран (4:3)</PresentationFormat>
  <Paragraphs>179</Paragraphs>
  <Slides>41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Times New Roman</vt:lpstr>
      <vt:lpstr>Wingdings</vt:lpstr>
      <vt:lpstr>Тема Office</vt:lpstr>
      <vt:lpstr> ОТЧЁТ о работе  Красноярской региональной общественной организации  по сохранению культуры  русских старожилов Сибири «КЕЖЕМСКОЕ ЗЕМЛЯЧЕСТВО» за 2016 год</vt:lpstr>
      <vt:lpstr> I. ПОЗИЦИОНИРОВАНИЕ ЗЕМЛЯЧЕСТВА  </vt:lpstr>
      <vt:lpstr>  I. ПОЗИЦИОНИРОВАНИЕ ЗЕМЛЯЧЕСТВА  </vt:lpstr>
      <vt:lpstr>Презентация PowerPoint</vt:lpstr>
      <vt:lpstr>Презентация PowerPoint</vt:lpstr>
      <vt:lpstr>Презентация PowerPoint</vt:lpstr>
      <vt:lpstr>II. МЕРОПРИЯТИЯ ЗЕМЛЯЧЕСТВА</vt:lpstr>
      <vt:lpstr>Презентация PowerPoint</vt:lpstr>
      <vt:lpstr>Презентация PowerPoint</vt:lpstr>
      <vt:lpstr>II. МЕРОПРИЯТИЯ ЗЕМЛЯЧЕСТВА</vt:lpstr>
      <vt:lpstr>II. МЕРОПРИЯТИЯ ЗЕМЛЯЧЕСТВА</vt:lpstr>
      <vt:lpstr>Презентация PowerPoint</vt:lpstr>
      <vt:lpstr>Презентация PowerPoint</vt:lpstr>
      <vt:lpstr>Презентация PowerPoint</vt:lpstr>
      <vt:lpstr>II. МЕРОПРИЯТИЯ ЗЕМЛЯЧЕСТВА</vt:lpstr>
      <vt:lpstr>II. МЕРОПРИЯТИЯ ЗЕМЛЯЧЕСТВА</vt:lpstr>
      <vt:lpstr>Презентация PowerPoint</vt:lpstr>
      <vt:lpstr>II. МЕРОПРИЯТИЯ ЗЕМЛЯЧЕСТВА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II. МЕРОПРИЯТИЯ ЗЕМЛЯЧЕСТВА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II. МЕРОПРИЯТИЯ ЗЕМЛЯЧЕСТВА</vt:lpstr>
      <vt:lpstr>Презентация PowerPoint</vt:lpstr>
      <vt:lpstr>Презентация PowerPoint</vt:lpstr>
      <vt:lpstr>II. МЕРОПРИЯТИЯ ЗЕМЛЯЧЕСТВА</vt:lpstr>
      <vt:lpstr>Презентация PowerPoint</vt:lpstr>
      <vt:lpstr>Презентация PowerPoint</vt:lpstr>
      <vt:lpstr>III. РЕКЛАМНО - ИНФОРМАЦИОННАЯ ДЕЯТЕЛЬНОСТЬ</vt:lpstr>
      <vt:lpstr>Презентация PowerPoint</vt:lpstr>
      <vt:lpstr>IV. ОРГАНИЗАЦИОННАЯ РАБОТА</vt:lpstr>
      <vt:lpstr>Презентация PowerPoint</vt:lpstr>
    </vt:vector>
  </TitlesOfParts>
  <Company>kkkm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книги «ЖИВЁТ ОБЛИК  РОДИНЫ С НАМИ»</dc:title>
  <dc:creator>karnauhova</dc:creator>
  <cp:lastModifiedBy>Windows User</cp:lastModifiedBy>
  <cp:revision>239</cp:revision>
  <dcterms:created xsi:type="dcterms:W3CDTF">2015-11-13T10:32:29Z</dcterms:created>
  <dcterms:modified xsi:type="dcterms:W3CDTF">2020-06-05T06:50:14Z</dcterms:modified>
</cp:coreProperties>
</file>